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a227b1b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a227b1b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a28ff69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a28ff69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a227b1b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a227b1b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424242"/>
                </a:solidFill>
                <a:latin typeface="Nunito"/>
                <a:ea typeface="Nunito"/>
                <a:cs typeface="Nunito"/>
                <a:sym typeface="Nunito"/>
              </a:rPr>
              <a:t>Cynthia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a227b1b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a227b1b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a:t>
            </a:r>
            <a:r>
              <a:rPr lang="en">
                <a:solidFill>
                  <a:schemeClr val="dk1"/>
                </a:solidFill>
              </a:rPr>
              <a:t>Why we had to resort to an expert model? </a:t>
            </a:r>
            <a:endParaRPr>
              <a:solidFill>
                <a:schemeClr val="dk1"/>
              </a:solidFill>
            </a:endParaRPr>
          </a:p>
          <a:p>
            <a:pPr indent="0" lvl="0" marL="0" rtl="0" algn="l">
              <a:spcBef>
                <a:spcPts val="0"/>
              </a:spcBef>
              <a:spcAft>
                <a:spcPts val="0"/>
              </a:spcAft>
              <a:buNone/>
            </a:pPr>
            <a:r>
              <a:rPr lang="en" sz="1150">
                <a:solidFill>
                  <a:srgbClr val="1D1C1D"/>
                </a:solidFill>
                <a:highlight>
                  <a:srgbClr val="F8F8F8"/>
                </a:highlight>
              </a:rPr>
              <a:t>We've taught our computer baby how to see and detect, but it needs more experience to be useful. To be able to detect better, we can use grown-up models, or expert models, that have been trained more extensively, on bigger data sets, and with more nuanced models. One of these is YOLO, or you only look once.</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YOLO is a deep learning model designed for fast object detection</a:t>
            </a:r>
            <a:endParaRPr sz="1150">
              <a:solidFill>
                <a:srgbClr val="1D1C1D"/>
              </a:solidFill>
              <a:highlight>
                <a:srgbClr val="F8F8F8"/>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a10c843fc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a10c843fc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a:t>
            </a:r>
            <a:r>
              <a:rPr lang="en">
                <a:solidFill>
                  <a:srgbClr val="1D1C1D"/>
                </a:solidFill>
                <a:highlight>
                  <a:srgbClr val="F8F8F8"/>
                </a:highlight>
              </a:rPr>
              <a:t>Instead of evaluating multiple times across an image like other classifier models, YOLO “looks once” at the whole image, which makes it incredibly fast for object detection in real-time videos. It can do so because it does several things in one forward pass: It splits the image into a grid, then predicts a number of candidate bounding boxes for objects for each cell and creates a class probability map, then combines all the info into a final prediction.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a10c843fc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a10c843fc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a10c843fc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a10c843fc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a10c843fc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a10c843fc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a10c843fc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a10c843fc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a10c843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a10c843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a10c843fc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a10c843fc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 LiDAR “sees” distances and change in speed - Convolutional Neural Net “actually sees” signs, people, cars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a227b1bc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a227b1bc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a227b1bc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a227b1bc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a227b1bc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a227b1bc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a10c843fc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a10c843fc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 Large majority of annual deaths are pedestrian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a227b1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a227b1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24242"/>
                </a:solidFill>
                <a:latin typeface="Nunito"/>
                <a:ea typeface="Nunito"/>
                <a:cs typeface="Nunito"/>
                <a:sym typeface="Nunito"/>
              </a:rPr>
              <a:t>Kristen</a:t>
            </a:r>
            <a:endParaRPr sz="1300">
              <a:solidFill>
                <a:srgbClr val="424242"/>
              </a:solidFill>
              <a:latin typeface="Nunito"/>
              <a:ea typeface="Nunito"/>
              <a:cs typeface="Nunito"/>
              <a:sym typeface="Nunito"/>
            </a:endParaRPr>
          </a:p>
          <a:p>
            <a:pPr indent="-311150" lvl="0" marL="457200" rtl="0" algn="l">
              <a:lnSpc>
                <a:spcPct val="115000"/>
              </a:lnSpc>
              <a:spcBef>
                <a:spcPts val="1200"/>
              </a:spcBef>
              <a:spcAft>
                <a:spcPts val="0"/>
              </a:spcAft>
              <a:buClr>
                <a:srgbClr val="424242"/>
              </a:buClr>
              <a:buSzPts val="1300"/>
              <a:buFont typeface="Nunito"/>
              <a:buAutoNum type="arabicPeriod"/>
            </a:pPr>
            <a:r>
              <a:rPr lang="en" sz="1300">
                <a:solidFill>
                  <a:srgbClr val="424242"/>
                </a:solidFill>
                <a:latin typeface="Nunito"/>
                <a:ea typeface="Nunito"/>
                <a:cs typeface="Nunito"/>
                <a:sym typeface="Nunito"/>
              </a:rPr>
              <a:t>Recognize pattern</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AutoNum type="arabicPeriod"/>
            </a:pPr>
            <a:r>
              <a:rPr lang="en" sz="1300">
                <a:solidFill>
                  <a:srgbClr val="424242"/>
                </a:solidFill>
                <a:latin typeface="Nunito"/>
                <a:ea typeface="Nunito"/>
                <a:cs typeface="Nunito"/>
                <a:sym typeface="Nunito"/>
              </a:rPr>
              <a:t>Find pattern (sliding window)</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AutoNum type="arabicPeriod"/>
            </a:pPr>
            <a:r>
              <a:rPr lang="en" sz="1300">
                <a:solidFill>
                  <a:srgbClr val="424242"/>
                </a:solidFill>
                <a:latin typeface="Nunito"/>
                <a:ea typeface="Nunito"/>
                <a:cs typeface="Nunito"/>
                <a:sym typeface="Nunito"/>
              </a:rPr>
              <a:t>Apply learned relationship</a:t>
            </a:r>
            <a:endParaRPr sz="1300">
              <a:solidFill>
                <a:srgbClr val="424242"/>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a10c843f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a10c843f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a:p>
            <a:pPr indent="0" lvl="0" marL="0" rtl="0" algn="l">
              <a:spcBef>
                <a:spcPts val="0"/>
              </a:spcBef>
              <a:spcAft>
                <a:spcPts val="0"/>
              </a:spcAft>
              <a:buNone/>
            </a:pPr>
            <a:r>
              <a:rPr lang="en"/>
              <a:t>Perceptron</a:t>
            </a:r>
            <a:endParaRPr/>
          </a:p>
          <a:p>
            <a:pPr indent="0" lvl="0" marL="0" rtl="0" algn="l">
              <a:spcBef>
                <a:spcPts val="0"/>
              </a:spcBef>
              <a:spcAft>
                <a:spcPts val="0"/>
              </a:spcAft>
              <a:buNone/>
            </a:pPr>
            <a:r>
              <a:rPr lang="en"/>
              <a:t>Can alter epochs, number of neurons, neuron activation,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a10c843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a10c843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a:p>
            <a:pPr indent="0" lvl="0" marL="0" rtl="0" algn="l">
              <a:spcBef>
                <a:spcPts val="0"/>
              </a:spcBef>
              <a:spcAft>
                <a:spcPts val="0"/>
              </a:spcAft>
              <a:buNone/>
            </a:pPr>
            <a:r>
              <a:rPr lang="en"/>
              <a:t>Algorithms are designed to work with numbers (it’s math)</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a10c843f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a10c843f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a227b1b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a227b1b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Now that we know how to classify our data from a single image, how should we do it for a video, which might have many different objects in it? One way we can do so is by looking at one still frame at a time, and then searching through that still frame to detect what objects appear in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a227b1b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a227b1b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For each still frame, we can use a neural network that Kristen spoke about to help us classify the object. But what if the car is not centered, or exactly in the same place as what the Neural Network trained for? We want a model that can recognize a pattern anywhere in the frame. So instead of using a basic neural network, we can use a convolutional neural network, which does a better job at recognizing patterns.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www.mathworks.com/videos/introduction-to-deep-learning-what-are-convolutional-neural-networks--1489512765771.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hyperlink" Target="https://cs231n.github.io/convolutional-networ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cpC63AwtnQYWn3lAYgY9eBFpVzcVTaXJ/view"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asirt.org/safe-travel/road-safety-facts/"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gif"/><Relationship Id="rId4" Type="http://schemas.openxmlformats.org/officeDocument/2006/relationships/image" Target="../media/image17.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Object Detection </a:t>
            </a:r>
            <a:endParaRPr/>
          </a:p>
        </p:txBody>
      </p:sp>
      <p:sp>
        <p:nvSpPr>
          <p:cNvPr id="278" name="Google Shape;278;p13"/>
          <p:cNvSpPr txBox="1"/>
          <p:nvPr>
            <p:ph idx="1" type="subTitle"/>
          </p:nvPr>
        </p:nvSpPr>
        <p:spPr>
          <a:xfrm>
            <a:off x="824000" y="30648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Cynthia Lu, Kristen Mast, Max Spieler</a:t>
            </a:r>
            <a:endParaRPr/>
          </a:p>
          <a:p>
            <a:pPr indent="0" lvl="0" marL="0" rtl="0" algn="l">
              <a:spcBef>
                <a:spcPts val="0"/>
              </a:spcBef>
              <a:spcAft>
                <a:spcPts val="0"/>
              </a:spcAft>
              <a:buNone/>
            </a:pPr>
            <a:r>
              <a:rPr lang="en"/>
              <a:t>Ruisen Tu, Owen Kelley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Convolutional Neural Network</a:t>
            </a:r>
            <a:endParaRPr sz="2100"/>
          </a:p>
        </p:txBody>
      </p:sp>
      <p:pic>
        <p:nvPicPr>
          <p:cNvPr id="371" name="Google Shape;371;p22"/>
          <p:cNvPicPr preferRelativeResize="0"/>
          <p:nvPr/>
        </p:nvPicPr>
        <p:blipFill>
          <a:blip r:embed="rId3">
            <a:alphaModFix/>
          </a:blip>
          <a:stretch>
            <a:fillRect/>
          </a:stretch>
        </p:blipFill>
        <p:spPr>
          <a:xfrm>
            <a:off x="935488" y="1092100"/>
            <a:ext cx="7273014" cy="3240825"/>
          </a:xfrm>
          <a:prstGeom prst="rect">
            <a:avLst/>
          </a:prstGeom>
          <a:noFill/>
          <a:ln>
            <a:noFill/>
          </a:ln>
        </p:spPr>
      </p:pic>
      <p:sp>
        <p:nvSpPr>
          <p:cNvPr id="372" name="Google Shape;372;p22"/>
          <p:cNvSpPr txBox="1"/>
          <p:nvPr/>
        </p:nvSpPr>
        <p:spPr>
          <a:xfrm>
            <a:off x="7313025" y="4668175"/>
            <a:ext cx="1730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u="sng">
                <a:solidFill>
                  <a:schemeClr val="hlink"/>
                </a:solidFill>
                <a:latin typeface="Nunito"/>
                <a:ea typeface="Nunito"/>
                <a:cs typeface="Nunito"/>
                <a:sym typeface="Nunito"/>
                <a:hlinkClick r:id="rId4"/>
              </a:rPr>
              <a:t>Image Source Link</a:t>
            </a:r>
            <a:endParaRPr sz="12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8" name="Google Shape;378;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23"/>
          <p:cNvPicPr preferRelativeResize="0"/>
          <p:nvPr/>
        </p:nvPicPr>
        <p:blipFill>
          <a:blip r:embed="rId3">
            <a:alphaModFix/>
          </a:blip>
          <a:stretch>
            <a:fillRect/>
          </a:stretch>
        </p:blipFill>
        <p:spPr>
          <a:xfrm>
            <a:off x="0" y="382290"/>
            <a:ext cx="9143999" cy="4378919"/>
          </a:xfrm>
          <a:prstGeom prst="rect">
            <a:avLst/>
          </a:prstGeom>
          <a:noFill/>
          <a:ln>
            <a:noFill/>
          </a:ln>
        </p:spPr>
      </p:pic>
      <p:sp>
        <p:nvSpPr>
          <p:cNvPr id="380" name="Google Shape;380;p23"/>
          <p:cNvSpPr txBox="1"/>
          <p:nvPr/>
        </p:nvSpPr>
        <p:spPr>
          <a:xfrm>
            <a:off x="7313025" y="4668175"/>
            <a:ext cx="1730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u="sng">
                <a:solidFill>
                  <a:schemeClr val="hlink"/>
                </a:solidFill>
                <a:latin typeface="Nunito"/>
                <a:ea typeface="Nunito"/>
                <a:cs typeface="Nunito"/>
                <a:sym typeface="Nunito"/>
                <a:hlinkClick r:id="rId4"/>
              </a:rPr>
              <a:t>Image Source Link</a:t>
            </a:r>
            <a:endParaRPr sz="12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How’d it do?</a:t>
            </a:r>
            <a:endParaRPr/>
          </a:p>
        </p:txBody>
      </p:sp>
      <p:pic>
        <p:nvPicPr>
          <p:cNvPr id="386" name="Google Shape;386;p24"/>
          <p:cNvPicPr preferRelativeResize="0"/>
          <p:nvPr/>
        </p:nvPicPr>
        <p:blipFill>
          <a:blip r:embed="rId3">
            <a:alphaModFix/>
          </a:blip>
          <a:stretch>
            <a:fillRect/>
          </a:stretch>
        </p:blipFill>
        <p:spPr>
          <a:xfrm>
            <a:off x="3303000" y="2571738"/>
            <a:ext cx="2581275" cy="1304925"/>
          </a:xfrm>
          <a:prstGeom prst="rect">
            <a:avLst/>
          </a:prstGeom>
          <a:noFill/>
          <a:ln>
            <a:noFill/>
          </a:ln>
        </p:spPr>
      </p:pic>
      <p:sp>
        <p:nvSpPr>
          <p:cNvPr id="387" name="Google Shape;387;p24"/>
          <p:cNvSpPr txBox="1"/>
          <p:nvPr/>
        </p:nvSpPr>
        <p:spPr>
          <a:xfrm>
            <a:off x="3026350" y="3972975"/>
            <a:ext cx="20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Car?</a:t>
            </a:r>
            <a:endParaRPr b="1">
              <a:latin typeface="Nunito"/>
              <a:ea typeface="Nunito"/>
              <a:cs typeface="Nunito"/>
              <a:sym typeface="Nunito"/>
            </a:endParaRPr>
          </a:p>
        </p:txBody>
      </p:sp>
      <p:pic>
        <p:nvPicPr>
          <p:cNvPr id="388" name="Google Shape;388;p24"/>
          <p:cNvPicPr preferRelativeResize="0"/>
          <p:nvPr/>
        </p:nvPicPr>
        <p:blipFill>
          <a:blip r:embed="rId4">
            <a:alphaModFix/>
          </a:blip>
          <a:stretch>
            <a:fillRect/>
          </a:stretch>
        </p:blipFill>
        <p:spPr>
          <a:xfrm>
            <a:off x="6238675" y="2595563"/>
            <a:ext cx="2400300" cy="1257300"/>
          </a:xfrm>
          <a:prstGeom prst="rect">
            <a:avLst/>
          </a:prstGeom>
          <a:noFill/>
          <a:ln>
            <a:noFill/>
          </a:ln>
        </p:spPr>
      </p:pic>
      <p:pic>
        <p:nvPicPr>
          <p:cNvPr id="389" name="Google Shape;389;p24"/>
          <p:cNvPicPr preferRelativeResize="0"/>
          <p:nvPr/>
        </p:nvPicPr>
        <p:blipFill>
          <a:blip r:embed="rId5">
            <a:alphaModFix/>
          </a:blip>
          <a:stretch>
            <a:fillRect/>
          </a:stretch>
        </p:blipFill>
        <p:spPr>
          <a:xfrm>
            <a:off x="626050" y="2595550"/>
            <a:ext cx="2400300" cy="1257300"/>
          </a:xfrm>
          <a:prstGeom prst="rect">
            <a:avLst/>
          </a:prstGeom>
          <a:noFill/>
          <a:ln>
            <a:noFill/>
          </a:ln>
        </p:spPr>
      </p:pic>
      <p:sp>
        <p:nvSpPr>
          <p:cNvPr id="390" name="Google Shape;390;p24"/>
          <p:cNvSpPr txBox="1"/>
          <p:nvPr/>
        </p:nvSpPr>
        <p:spPr>
          <a:xfrm>
            <a:off x="381150" y="3972975"/>
            <a:ext cx="20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Car?</a:t>
            </a:r>
            <a:endParaRPr b="1">
              <a:latin typeface="Nunito"/>
              <a:ea typeface="Nunito"/>
              <a:cs typeface="Nunito"/>
              <a:sym typeface="Nunito"/>
            </a:endParaRPr>
          </a:p>
        </p:txBody>
      </p:sp>
      <p:sp>
        <p:nvSpPr>
          <p:cNvPr id="391" name="Google Shape;391;p24"/>
          <p:cNvSpPr txBox="1"/>
          <p:nvPr/>
        </p:nvSpPr>
        <p:spPr>
          <a:xfrm>
            <a:off x="5921500" y="3972975"/>
            <a:ext cx="207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Truck?</a:t>
            </a:r>
            <a:endParaRPr b="1">
              <a:latin typeface="Nunito"/>
              <a:ea typeface="Nunito"/>
              <a:cs typeface="Nunito"/>
              <a:sym typeface="Nunito"/>
            </a:endParaRPr>
          </a:p>
        </p:txBody>
      </p:sp>
      <p:sp>
        <p:nvSpPr>
          <p:cNvPr id="392" name="Google Shape;392;p24"/>
          <p:cNvSpPr txBox="1"/>
          <p:nvPr/>
        </p:nvSpPr>
        <p:spPr>
          <a:xfrm>
            <a:off x="3651800" y="1408900"/>
            <a:ext cx="20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0 - Background</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1 - Car</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2 - Truck</a:t>
            </a:r>
            <a:endParaRPr b="1">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5"/>
          <p:cNvSpPr txBox="1"/>
          <p:nvPr>
            <p:ph type="title"/>
          </p:nvPr>
        </p:nvSpPr>
        <p:spPr>
          <a:xfrm>
            <a:off x="1056750" y="391422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You Only Look Once</a:t>
            </a:r>
            <a:endParaRPr/>
          </a:p>
        </p:txBody>
      </p:sp>
      <p:pic>
        <p:nvPicPr>
          <p:cNvPr id="398" name="Google Shape;398;p25"/>
          <p:cNvPicPr preferRelativeResize="0"/>
          <p:nvPr/>
        </p:nvPicPr>
        <p:blipFill>
          <a:blip r:embed="rId3">
            <a:alphaModFix/>
          </a:blip>
          <a:stretch>
            <a:fillRect/>
          </a:stretch>
        </p:blipFill>
        <p:spPr>
          <a:xfrm>
            <a:off x="1642724" y="809000"/>
            <a:ext cx="5623302" cy="2986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YOLO v3 Visualized</a:t>
            </a:r>
            <a:endParaRPr sz="2100"/>
          </a:p>
        </p:txBody>
      </p:sp>
      <p:pic>
        <p:nvPicPr>
          <p:cNvPr id="404" name="Google Shape;404;p26"/>
          <p:cNvPicPr preferRelativeResize="0"/>
          <p:nvPr/>
        </p:nvPicPr>
        <p:blipFill>
          <a:blip r:embed="rId3">
            <a:alphaModFix/>
          </a:blip>
          <a:stretch>
            <a:fillRect/>
          </a:stretch>
        </p:blipFill>
        <p:spPr>
          <a:xfrm>
            <a:off x="1556413" y="1048000"/>
            <a:ext cx="6031175" cy="395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t>Using an Expert As Basis For Our Model (DarkNet)</a:t>
            </a:r>
            <a:endParaRPr sz="2120"/>
          </a:p>
        </p:txBody>
      </p:sp>
      <p:pic>
        <p:nvPicPr>
          <p:cNvPr id="410" name="Google Shape;410;p27"/>
          <p:cNvPicPr preferRelativeResize="0"/>
          <p:nvPr/>
        </p:nvPicPr>
        <p:blipFill>
          <a:blip r:embed="rId3">
            <a:alphaModFix/>
          </a:blip>
          <a:stretch>
            <a:fillRect/>
          </a:stretch>
        </p:blipFill>
        <p:spPr>
          <a:xfrm>
            <a:off x="1166629" y="1017725"/>
            <a:ext cx="6957294" cy="3868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t>Applying DarkNet To A Static (Singular) Image - 1/2</a:t>
            </a:r>
            <a:endParaRPr sz="2120"/>
          </a:p>
        </p:txBody>
      </p:sp>
      <p:pic>
        <p:nvPicPr>
          <p:cNvPr id="416" name="Google Shape;416;p28"/>
          <p:cNvPicPr preferRelativeResize="0"/>
          <p:nvPr/>
        </p:nvPicPr>
        <p:blipFill>
          <a:blip r:embed="rId3">
            <a:alphaModFix/>
          </a:blip>
          <a:stretch>
            <a:fillRect/>
          </a:stretch>
        </p:blipFill>
        <p:spPr>
          <a:xfrm>
            <a:off x="1071625" y="1017725"/>
            <a:ext cx="7000749" cy="412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t>Applying DarkNet To A Static (Singular) Image - 2/2</a:t>
            </a:r>
            <a:endParaRPr sz="2100"/>
          </a:p>
        </p:txBody>
      </p:sp>
      <p:pic>
        <p:nvPicPr>
          <p:cNvPr id="422" name="Google Shape;422;p29"/>
          <p:cNvPicPr preferRelativeResize="0"/>
          <p:nvPr/>
        </p:nvPicPr>
        <p:blipFill>
          <a:blip r:embed="rId3">
            <a:alphaModFix/>
          </a:blip>
          <a:stretch>
            <a:fillRect/>
          </a:stretch>
        </p:blipFill>
        <p:spPr>
          <a:xfrm>
            <a:off x="964488" y="1017725"/>
            <a:ext cx="7215025" cy="412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Translating Our Results to Video Feeds</a:t>
            </a:r>
            <a:endParaRPr sz="2100"/>
          </a:p>
        </p:txBody>
      </p:sp>
      <p:sp>
        <p:nvSpPr>
          <p:cNvPr id="428" name="Google Shape;428;p30"/>
          <p:cNvSpPr txBox="1"/>
          <p:nvPr>
            <p:ph idx="1" type="body"/>
          </p:nvPr>
        </p:nvSpPr>
        <p:spPr>
          <a:xfrm>
            <a:off x="312075" y="14202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Problem: </a:t>
            </a:r>
            <a:endParaRPr sz="1600"/>
          </a:p>
          <a:p>
            <a:pPr indent="-330200" lvl="0" marL="457200" rtl="0" algn="l">
              <a:spcBef>
                <a:spcPts val="1200"/>
              </a:spcBef>
              <a:spcAft>
                <a:spcPts val="0"/>
              </a:spcAft>
              <a:buSzPts val="1600"/>
              <a:buChar char="●"/>
            </a:pPr>
            <a:r>
              <a:rPr lang="en" sz="1600"/>
              <a:t>Model needs to be able to </a:t>
            </a:r>
            <a:r>
              <a:rPr lang="en" sz="1600"/>
              <a:t>continuously</a:t>
            </a:r>
            <a:r>
              <a:rPr lang="en" sz="1600"/>
              <a:t> process dynamic input (video)</a:t>
            </a:r>
            <a:endParaRPr sz="1600"/>
          </a:p>
          <a:p>
            <a:pPr indent="0" lvl="0" marL="0" rtl="0" algn="l">
              <a:spcBef>
                <a:spcPts val="1200"/>
              </a:spcBef>
              <a:spcAft>
                <a:spcPts val="0"/>
              </a:spcAft>
              <a:buNone/>
            </a:pPr>
            <a:r>
              <a:rPr lang="en" sz="1600"/>
              <a:t>Solution: </a:t>
            </a:r>
            <a:endParaRPr sz="1600"/>
          </a:p>
          <a:p>
            <a:pPr indent="-330200" lvl="0" marL="457200" rtl="0" algn="l">
              <a:spcBef>
                <a:spcPts val="1200"/>
              </a:spcBef>
              <a:spcAft>
                <a:spcPts val="0"/>
              </a:spcAft>
              <a:buSzPts val="1600"/>
              <a:buChar char="●"/>
            </a:pPr>
            <a:r>
              <a:rPr lang="en" sz="1600"/>
              <a:t>Break video down into individual frames with specific distance between them</a:t>
            </a:r>
            <a:endParaRPr sz="1600"/>
          </a:p>
          <a:p>
            <a:pPr indent="-330200" lvl="0" marL="457200" rtl="0" algn="l">
              <a:spcBef>
                <a:spcPts val="0"/>
              </a:spcBef>
              <a:spcAft>
                <a:spcPts val="0"/>
              </a:spcAft>
              <a:buSzPts val="1600"/>
              <a:buChar char="●"/>
            </a:pPr>
            <a:r>
              <a:rPr lang="en" sz="1600"/>
              <a:t>Apply DarkNet for each frame individually</a:t>
            </a:r>
            <a:endParaRPr sz="1600"/>
          </a:p>
          <a:p>
            <a:pPr indent="-330200" lvl="0" marL="457200" rtl="0" algn="l">
              <a:spcBef>
                <a:spcPts val="0"/>
              </a:spcBef>
              <a:spcAft>
                <a:spcPts val="0"/>
              </a:spcAft>
              <a:buSzPts val="1600"/>
              <a:buChar char="●"/>
            </a:pPr>
            <a:r>
              <a:rPr lang="en" sz="1600"/>
              <a:t>Recompile video with DarkNet overlay</a:t>
            </a:r>
            <a:endParaRPr sz="1600"/>
          </a:p>
        </p:txBody>
      </p:sp>
      <p:pic>
        <p:nvPicPr>
          <p:cNvPr id="429" name="Google Shape;429;p30"/>
          <p:cNvPicPr preferRelativeResize="0"/>
          <p:nvPr/>
        </p:nvPicPr>
        <p:blipFill>
          <a:blip r:embed="rId3">
            <a:alphaModFix/>
          </a:blip>
          <a:stretch>
            <a:fillRect/>
          </a:stretch>
        </p:blipFill>
        <p:spPr>
          <a:xfrm>
            <a:off x="6809150" y="2828725"/>
            <a:ext cx="2334850" cy="2314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1" title="video1_detected.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Overview - History</a:t>
            </a:r>
            <a:endParaRPr sz="2100"/>
          </a:p>
        </p:txBody>
      </p:sp>
      <p:sp>
        <p:nvSpPr>
          <p:cNvPr id="284" name="Google Shape;284;p14"/>
          <p:cNvSpPr txBox="1"/>
          <p:nvPr>
            <p:ph idx="1" type="body"/>
          </p:nvPr>
        </p:nvSpPr>
        <p:spPr>
          <a:xfrm>
            <a:off x="0" y="3642700"/>
            <a:ext cx="3705900" cy="150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t>In the past LiDAR was used ($$$)</a:t>
            </a:r>
            <a:endParaRPr sz="1700"/>
          </a:p>
          <a:p>
            <a:pPr indent="0" lvl="0" marL="0" rtl="0" algn="l">
              <a:spcBef>
                <a:spcPts val="1200"/>
              </a:spcBef>
              <a:spcAft>
                <a:spcPts val="0"/>
              </a:spcAft>
              <a:buNone/>
            </a:pPr>
            <a:r>
              <a:rPr lang="en" sz="1700"/>
              <a:t>Lots of issues “seeing” in the rain </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11" y="1542050"/>
            <a:ext cx="3644975" cy="2059400"/>
          </a:xfrm>
          <a:prstGeom prst="rect">
            <a:avLst/>
          </a:prstGeom>
          <a:noFill/>
          <a:ln>
            <a:noFill/>
          </a:ln>
        </p:spPr>
      </p:pic>
      <p:sp>
        <p:nvSpPr>
          <p:cNvPr id="286" name="Google Shape;286;p14"/>
          <p:cNvSpPr txBox="1"/>
          <p:nvPr/>
        </p:nvSpPr>
        <p:spPr>
          <a:xfrm>
            <a:off x="4111225" y="1529950"/>
            <a:ext cx="42231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700">
                <a:solidFill>
                  <a:schemeClr val="dk2"/>
                </a:solidFill>
                <a:latin typeface="Nunito"/>
                <a:ea typeface="Nunito"/>
                <a:cs typeface="Nunito"/>
                <a:sym typeface="Nunito"/>
              </a:rPr>
              <a:t>Convolutional Neural Nets ( &gt; LiDAR)</a:t>
            </a:r>
            <a:endParaRPr sz="1800">
              <a:latin typeface="Nunito"/>
              <a:ea typeface="Nunito"/>
              <a:cs typeface="Nunito"/>
              <a:sym typeface="Nunito"/>
            </a:endParaRPr>
          </a:p>
        </p:txBody>
      </p:sp>
      <p:pic>
        <p:nvPicPr>
          <p:cNvPr id="287" name="Google Shape;287;p14"/>
          <p:cNvPicPr preferRelativeResize="0"/>
          <p:nvPr/>
        </p:nvPicPr>
        <p:blipFill>
          <a:blip r:embed="rId4">
            <a:alphaModFix/>
          </a:blip>
          <a:stretch>
            <a:fillRect/>
          </a:stretch>
        </p:blipFill>
        <p:spPr>
          <a:xfrm>
            <a:off x="3644975" y="2050748"/>
            <a:ext cx="5499026" cy="30928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440" name="Google Shape;440;p32"/>
          <p:cNvSpPr txBox="1"/>
          <p:nvPr>
            <p:ph idx="1" type="body"/>
          </p:nvPr>
        </p:nvSpPr>
        <p:spPr>
          <a:xfrm>
            <a:off x="530200" y="20527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Tuning hyperparameters</a:t>
            </a:r>
            <a:endParaRPr sz="1600"/>
          </a:p>
          <a:p>
            <a:pPr indent="0" lvl="0" marL="0" rtl="0" algn="l">
              <a:spcBef>
                <a:spcPts val="1200"/>
              </a:spcBef>
              <a:spcAft>
                <a:spcPts val="0"/>
              </a:spcAft>
              <a:buNone/>
            </a:pPr>
            <a:r>
              <a:rPr lang="en" sz="1600"/>
              <a:t>Optimizing for longer length clips (speed)</a:t>
            </a:r>
            <a:endParaRPr sz="1600"/>
          </a:p>
          <a:p>
            <a:pPr indent="0" lvl="0" marL="0" rtl="0" algn="l">
              <a:spcBef>
                <a:spcPts val="1200"/>
              </a:spcBef>
              <a:spcAft>
                <a:spcPts val="1200"/>
              </a:spcAft>
              <a:buNone/>
            </a:pPr>
            <a:r>
              <a:rPr lang="en" sz="1600"/>
              <a:t>Experimenting with different layer structures (efficiency)</a:t>
            </a:r>
            <a:endParaRPr sz="1600"/>
          </a:p>
        </p:txBody>
      </p:sp>
      <p:pic>
        <p:nvPicPr>
          <p:cNvPr id="441" name="Google Shape;441;p32"/>
          <p:cNvPicPr preferRelativeResize="0"/>
          <p:nvPr/>
        </p:nvPicPr>
        <p:blipFill>
          <a:blip r:embed="rId3">
            <a:alphaModFix/>
          </a:blip>
          <a:stretch>
            <a:fillRect/>
          </a:stretch>
        </p:blipFill>
        <p:spPr>
          <a:xfrm>
            <a:off x="4922600" y="132100"/>
            <a:ext cx="4011750" cy="266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Other Applications </a:t>
            </a:r>
            <a:endParaRPr/>
          </a:p>
        </p:txBody>
      </p:sp>
      <p:sp>
        <p:nvSpPr>
          <p:cNvPr id="447" name="Google Shape;447;p33"/>
          <p:cNvSpPr txBox="1"/>
          <p:nvPr>
            <p:ph idx="1" type="body"/>
          </p:nvPr>
        </p:nvSpPr>
        <p:spPr>
          <a:xfrm>
            <a:off x="341775" y="1485225"/>
            <a:ext cx="3386700" cy="25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Computer Vision and Object Recognition has many applications:</a:t>
            </a:r>
            <a:endParaRPr sz="1500"/>
          </a:p>
          <a:p>
            <a:pPr indent="-323850" lvl="0" marL="457200" rtl="0" algn="l">
              <a:spcBef>
                <a:spcPts val="1200"/>
              </a:spcBef>
              <a:spcAft>
                <a:spcPts val="0"/>
              </a:spcAft>
              <a:buSzPts val="1500"/>
              <a:buChar char="●"/>
            </a:pPr>
            <a:r>
              <a:rPr lang="en" sz="1500"/>
              <a:t>Factory safety/ progress monitoring</a:t>
            </a:r>
            <a:endParaRPr sz="1500"/>
          </a:p>
          <a:p>
            <a:pPr indent="-323850" lvl="0" marL="457200" rtl="0" algn="l">
              <a:spcBef>
                <a:spcPts val="0"/>
              </a:spcBef>
              <a:spcAft>
                <a:spcPts val="0"/>
              </a:spcAft>
              <a:buSzPts val="1500"/>
              <a:buChar char="●"/>
            </a:pPr>
            <a:r>
              <a:rPr lang="en" sz="1500"/>
              <a:t>Facial recognition</a:t>
            </a:r>
            <a:endParaRPr sz="1500"/>
          </a:p>
          <a:p>
            <a:pPr indent="-323850" lvl="0" marL="457200" rtl="0" algn="l">
              <a:spcBef>
                <a:spcPts val="0"/>
              </a:spcBef>
              <a:spcAft>
                <a:spcPts val="0"/>
              </a:spcAft>
              <a:buSzPts val="1500"/>
              <a:buChar char="●"/>
            </a:pPr>
            <a:r>
              <a:rPr lang="en" sz="1500"/>
              <a:t>Supermarket automation of checkout</a:t>
            </a:r>
            <a:endParaRPr sz="1500"/>
          </a:p>
          <a:p>
            <a:pPr indent="-323850" lvl="0" marL="457200" rtl="0" algn="l">
              <a:spcBef>
                <a:spcPts val="0"/>
              </a:spcBef>
              <a:spcAft>
                <a:spcPts val="0"/>
              </a:spcAft>
              <a:buSzPts val="1500"/>
              <a:buChar char="●"/>
            </a:pPr>
            <a:r>
              <a:rPr lang="en" sz="1500"/>
              <a:t>Autonomous vehicles (drones)</a:t>
            </a:r>
            <a:endParaRPr sz="1500"/>
          </a:p>
          <a:p>
            <a:pPr indent="-323850" lvl="0" marL="457200" rtl="0" algn="l">
              <a:spcBef>
                <a:spcPts val="0"/>
              </a:spcBef>
              <a:spcAft>
                <a:spcPts val="0"/>
              </a:spcAft>
              <a:buSzPts val="1500"/>
              <a:buChar char="●"/>
            </a:pPr>
            <a:r>
              <a:rPr lang="en" sz="1500"/>
              <a:t>Construction</a:t>
            </a:r>
            <a:endParaRPr sz="1500"/>
          </a:p>
        </p:txBody>
      </p:sp>
      <p:pic>
        <p:nvPicPr>
          <p:cNvPr id="448" name="Google Shape;448;p33"/>
          <p:cNvPicPr preferRelativeResize="0"/>
          <p:nvPr/>
        </p:nvPicPr>
        <p:blipFill rotWithShape="1">
          <a:blip r:embed="rId3">
            <a:alphaModFix/>
          </a:blip>
          <a:srcRect b="0" l="28356" r="0" t="0"/>
          <a:stretch/>
        </p:blipFill>
        <p:spPr>
          <a:xfrm>
            <a:off x="3728577" y="2781300"/>
            <a:ext cx="5415424" cy="2362200"/>
          </a:xfrm>
          <a:prstGeom prst="rect">
            <a:avLst/>
          </a:prstGeom>
          <a:noFill/>
          <a:ln>
            <a:noFill/>
          </a:ln>
        </p:spPr>
      </p:pic>
      <p:pic>
        <p:nvPicPr>
          <p:cNvPr id="449" name="Google Shape;449;p33"/>
          <p:cNvPicPr preferRelativeResize="0"/>
          <p:nvPr/>
        </p:nvPicPr>
        <p:blipFill>
          <a:blip r:embed="rId4">
            <a:alphaModFix/>
          </a:blip>
          <a:stretch>
            <a:fillRect/>
          </a:stretch>
        </p:blipFill>
        <p:spPr>
          <a:xfrm>
            <a:off x="5971650" y="1301350"/>
            <a:ext cx="3172351" cy="1479950"/>
          </a:xfrm>
          <a:prstGeom prst="rect">
            <a:avLst/>
          </a:prstGeom>
          <a:noFill/>
          <a:ln>
            <a:noFill/>
          </a:ln>
        </p:spPr>
      </p:pic>
      <p:pic>
        <p:nvPicPr>
          <p:cNvPr id="450" name="Google Shape;450;p33"/>
          <p:cNvPicPr preferRelativeResize="0"/>
          <p:nvPr/>
        </p:nvPicPr>
        <p:blipFill>
          <a:blip r:embed="rId5">
            <a:alphaModFix/>
          </a:blip>
          <a:stretch>
            <a:fillRect/>
          </a:stretch>
        </p:blipFill>
        <p:spPr>
          <a:xfrm>
            <a:off x="3728575" y="1301350"/>
            <a:ext cx="2243077" cy="1479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4"/>
          <p:cNvSpPr txBox="1"/>
          <p:nvPr>
            <p:ph idx="1" type="body"/>
          </p:nvPr>
        </p:nvSpPr>
        <p:spPr>
          <a:xfrm>
            <a:off x="1056750" y="1990050"/>
            <a:ext cx="7030500" cy="2541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2800">
                <a:latin typeface="Maven Pro"/>
                <a:ea typeface="Maven Pro"/>
                <a:cs typeface="Maven Pro"/>
                <a:sym typeface="Maven Pro"/>
              </a:rPr>
              <a:t>Thank You For Your Time</a:t>
            </a:r>
            <a:endParaRPr b="1" sz="2800">
              <a:latin typeface="Maven Pro"/>
              <a:ea typeface="Maven Pro"/>
              <a:cs typeface="Maven Pro"/>
              <a:sym typeface="Maven Pro"/>
            </a:endParaRPr>
          </a:p>
          <a:p>
            <a:pPr indent="0" lvl="0" marL="0" rtl="0" algn="l">
              <a:spcBef>
                <a:spcPts val="0"/>
              </a:spcBef>
              <a:spcAft>
                <a:spcPts val="1200"/>
              </a:spcAft>
              <a:buNone/>
            </a:pPr>
            <a:r>
              <a:t/>
            </a:r>
            <a:endParaRPr b="1" sz="2800">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Goal &amp; Methodology</a:t>
            </a:r>
            <a:endParaRPr sz="2100"/>
          </a:p>
        </p:txBody>
      </p:sp>
      <p:sp>
        <p:nvSpPr>
          <p:cNvPr id="293" name="Google Shape;293;p15"/>
          <p:cNvSpPr txBox="1"/>
          <p:nvPr>
            <p:ph idx="1" type="body"/>
          </p:nvPr>
        </p:nvSpPr>
        <p:spPr>
          <a:xfrm>
            <a:off x="311700" y="1529925"/>
            <a:ext cx="8520600" cy="361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Goal - What</a:t>
            </a:r>
            <a:endParaRPr b="1" sz="1500"/>
          </a:p>
          <a:p>
            <a:pPr indent="0" lvl="0" marL="0" rtl="0" algn="l">
              <a:spcBef>
                <a:spcPts val="1200"/>
              </a:spcBef>
              <a:spcAft>
                <a:spcPts val="0"/>
              </a:spcAft>
              <a:buNone/>
            </a:pPr>
            <a:r>
              <a:rPr lang="en" sz="1500"/>
              <a:t>Have cars “see” their surroundings, differentiate between and recognize different objects</a:t>
            </a:r>
            <a:endParaRPr sz="1500"/>
          </a:p>
          <a:p>
            <a:pPr indent="0" lvl="0" marL="0" rtl="0" algn="l">
              <a:spcBef>
                <a:spcPts val="1200"/>
              </a:spcBef>
              <a:spcAft>
                <a:spcPts val="0"/>
              </a:spcAft>
              <a:buNone/>
            </a:pPr>
            <a:r>
              <a:t/>
            </a:r>
            <a:endParaRPr sz="300"/>
          </a:p>
          <a:p>
            <a:pPr indent="0" lvl="0" marL="0" rtl="0" algn="l">
              <a:spcBef>
                <a:spcPts val="1200"/>
              </a:spcBef>
              <a:spcAft>
                <a:spcPts val="0"/>
              </a:spcAft>
              <a:buNone/>
            </a:pPr>
            <a:r>
              <a:rPr b="1" lang="en" sz="1500"/>
              <a:t>Methodology - How</a:t>
            </a:r>
            <a:endParaRPr b="1" sz="1500"/>
          </a:p>
          <a:p>
            <a:pPr indent="0" lvl="0" marL="0" rtl="0" algn="l">
              <a:spcBef>
                <a:spcPts val="1200"/>
              </a:spcBef>
              <a:spcAft>
                <a:spcPts val="0"/>
              </a:spcAft>
              <a:buNone/>
            </a:pPr>
            <a:r>
              <a:rPr lang="en" sz="1500"/>
              <a:t>Training Convolutional Neural Network to classify cars, signs, pedestrians </a:t>
            </a:r>
            <a:endParaRPr sz="1500"/>
          </a:p>
          <a:p>
            <a:pPr indent="0" lvl="0" marL="0" rtl="0" algn="l">
              <a:spcBef>
                <a:spcPts val="1200"/>
              </a:spcBef>
              <a:spcAft>
                <a:spcPts val="0"/>
              </a:spcAft>
              <a:buNone/>
            </a:pPr>
            <a:r>
              <a:t/>
            </a:r>
            <a:endParaRPr sz="300"/>
          </a:p>
          <a:p>
            <a:pPr indent="0" lvl="0" marL="0" rtl="0" algn="l">
              <a:spcBef>
                <a:spcPts val="1200"/>
              </a:spcBef>
              <a:spcAft>
                <a:spcPts val="0"/>
              </a:spcAft>
              <a:buNone/>
            </a:pPr>
            <a:r>
              <a:rPr b="1" lang="en" sz="1500"/>
              <a:t>Reason  - Why</a:t>
            </a:r>
            <a:endParaRPr b="1" sz="1500"/>
          </a:p>
          <a:p>
            <a:pPr indent="0" lvl="0" marL="0" rtl="0" algn="l">
              <a:spcBef>
                <a:spcPts val="1200"/>
              </a:spcBef>
              <a:spcAft>
                <a:spcPts val="0"/>
              </a:spcAft>
              <a:buNone/>
            </a:pPr>
            <a:r>
              <a:rPr lang="en" sz="1500"/>
              <a:t>Traditional methods (LiDAR) were too expensive for commercial use</a:t>
            </a:r>
            <a:endParaRPr sz="1500"/>
          </a:p>
          <a:p>
            <a:pPr indent="-323850" lvl="0" marL="457200" rtl="0" algn="l">
              <a:spcBef>
                <a:spcPts val="1200"/>
              </a:spcBef>
              <a:spcAft>
                <a:spcPts val="0"/>
              </a:spcAft>
              <a:buSzPts val="1500"/>
              <a:buChar char="-"/>
            </a:pPr>
            <a:r>
              <a:rPr lang="en" sz="1500"/>
              <a:t>1.35 million people die annually from car accidents</a:t>
            </a:r>
            <a:endParaRPr sz="1500"/>
          </a:p>
        </p:txBody>
      </p:sp>
      <p:sp>
        <p:nvSpPr>
          <p:cNvPr id="294" name="Google Shape;294;p15"/>
          <p:cNvSpPr txBox="1"/>
          <p:nvPr/>
        </p:nvSpPr>
        <p:spPr>
          <a:xfrm>
            <a:off x="1812000" y="4804800"/>
            <a:ext cx="7332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Nunito"/>
                <a:ea typeface="Nunito"/>
                <a:cs typeface="Nunito"/>
                <a:sym typeface="Nunito"/>
                <a:hlinkClick r:id="rId3"/>
              </a:rPr>
              <a:t>https://www.asirt.org/safe-travel/road-safety-facts/</a:t>
            </a:r>
            <a:r>
              <a:rPr lang="en" sz="1000">
                <a:latin typeface="Nunito"/>
                <a:ea typeface="Nunito"/>
                <a:cs typeface="Nunito"/>
                <a:sym typeface="Nunito"/>
              </a:rPr>
              <a:t> </a:t>
            </a:r>
            <a:endParaRPr sz="1000">
              <a:latin typeface="Nunito"/>
              <a:ea typeface="Nunito"/>
              <a:cs typeface="Nunito"/>
              <a:sym typeface="Nunito"/>
            </a:endParaRPr>
          </a:p>
        </p:txBody>
      </p:sp>
      <p:pic>
        <p:nvPicPr>
          <p:cNvPr id="295" name="Google Shape;295;p15"/>
          <p:cNvPicPr preferRelativeResize="0"/>
          <p:nvPr/>
        </p:nvPicPr>
        <p:blipFill>
          <a:blip r:embed="rId4">
            <a:alphaModFix/>
          </a:blip>
          <a:stretch>
            <a:fillRect/>
          </a:stretch>
        </p:blipFill>
        <p:spPr>
          <a:xfrm>
            <a:off x="6589463" y="2359863"/>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Process</a:t>
            </a:r>
            <a:endParaRPr sz="2100"/>
          </a:p>
        </p:txBody>
      </p:sp>
      <p:sp>
        <p:nvSpPr>
          <p:cNvPr id="301" name="Google Shape;301;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Model: Neural Network</a:t>
            </a:r>
            <a:endParaRPr sz="1800"/>
          </a:p>
          <a:p>
            <a:pPr indent="0" lvl="0" marL="0" rtl="0" algn="l">
              <a:spcBef>
                <a:spcPts val="1200"/>
              </a:spcBef>
              <a:spcAft>
                <a:spcPts val="0"/>
              </a:spcAft>
              <a:buNone/>
            </a:pPr>
            <a:r>
              <a:rPr lang="en" sz="1800"/>
              <a:t>Computer needs to:</a:t>
            </a:r>
            <a:endParaRPr sz="1800"/>
          </a:p>
          <a:p>
            <a:pPr indent="-342900" lvl="0" marL="457200" rtl="0" algn="l">
              <a:spcBef>
                <a:spcPts val="1200"/>
              </a:spcBef>
              <a:spcAft>
                <a:spcPts val="0"/>
              </a:spcAft>
              <a:buSzPts val="1800"/>
              <a:buAutoNum type="arabicParenR"/>
            </a:pPr>
            <a:r>
              <a:rPr b="1" lang="en" sz="1800"/>
              <a:t>Learn</a:t>
            </a:r>
            <a:r>
              <a:rPr lang="en" sz="1800"/>
              <a:t> the object using our data/inputs</a:t>
            </a:r>
            <a:endParaRPr sz="1800"/>
          </a:p>
          <a:p>
            <a:pPr indent="-342900" lvl="0" marL="457200" rtl="0" algn="l">
              <a:spcBef>
                <a:spcPts val="0"/>
              </a:spcBef>
              <a:spcAft>
                <a:spcPts val="0"/>
              </a:spcAft>
              <a:buSzPts val="1800"/>
              <a:buAutoNum type="arabicParenR"/>
            </a:pPr>
            <a:r>
              <a:rPr b="1" lang="en" sz="1800"/>
              <a:t>Detect</a:t>
            </a:r>
            <a:r>
              <a:rPr lang="en" sz="1800"/>
              <a:t> the object</a:t>
            </a:r>
            <a:endParaRPr sz="1800"/>
          </a:p>
          <a:p>
            <a:pPr indent="-342900" lvl="0" marL="457200" rtl="0" algn="l">
              <a:spcBef>
                <a:spcPts val="0"/>
              </a:spcBef>
              <a:spcAft>
                <a:spcPts val="0"/>
              </a:spcAft>
              <a:buSzPts val="1800"/>
              <a:buAutoNum type="arabicParenR"/>
            </a:pPr>
            <a:r>
              <a:rPr b="1" lang="en" sz="1800"/>
              <a:t>Classify</a:t>
            </a:r>
            <a:r>
              <a:rPr lang="en" sz="1800"/>
              <a:t> the object</a:t>
            </a:r>
            <a:endParaRPr sz="1800"/>
          </a:p>
          <a:p>
            <a:pPr indent="0" lvl="0" marL="0" rtl="0" algn="l">
              <a:spcBef>
                <a:spcPts val="1200"/>
              </a:spcBef>
              <a:spcAft>
                <a:spcPts val="1200"/>
              </a:spcAft>
              <a:buNone/>
            </a:pPr>
            <a:r>
              <a:rPr lang="en" sz="1800"/>
              <a:t>Measure of performance: accuracy</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Basic Neural Network</a:t>
            </a:r>
            <a:endParaRPr sz="2100"/>
          </a:p>
        </p:txBody>
      </p:sp>
      <p:pic>
        <p:nvPicPr>
          <p:cNvPr id="307" name="Google Shape;307;p17"/>
          <p:cNvPicPr preferRelativeResize="0"/>
          <p:nvPr/>
        </p:nvPicPr>
        <p:blipFill>
          <a:blip r:embed="rId3">
            <a:alphaModFix/>
          </a:blip>
          <a:stretch>
            <a:fillRect/>
          </a:stretch>
        </p:blipFill>
        <p:spPr>
          <a:xfrm>
            <a:off x="2280542" y="1252250"/>
            <a:ext cx="4582918" cy="349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Data/Inputs</a:t>
            </a:r>
            <a:endParaRPr sz="2100"/>
          </a:p>
        </p:txBody>
      </p:sp>
      <p:pic>
        <p:nvPicPr>
          <p:cNvPr id="313" name="Google Shape;313;p18"/>
          <p:cNvPicPr preferRelativeResize="0"/>
          <p:nvPr/>
        </p:nvPicPr>
        <p:blipFill>
          <a:blip r:embed="rId3">
            <a:alphaModFix/>
          </a:blip>
          <a:stretch>
            <a:fillRect/>
          </a:stretch>
        </p:blipFill>
        <p:spPr>
          <a:xfrm>
            <a:off x="429813" y="1457338"/>
            <a:ext cx="2390775" cy="2371725"/>
          </a:xfrm>
          <a:prstGeom prst="rect">
            <a:avLst/>
          </a:prstGeom>
          <a:noFill/>
          <a:ln>
            <a:noFill/>
          </a:ln>
        </p:spPr>
      </p:pic>
      <p:pic>
        <p:nvPicPr>
          <p:cNvPr id="314" name="Google Shape;314;p18"/>
          <p:cNvPicPr preferRelativeResize="0"/>
          <p:nvPr/>
        </p:nvPicPr>
        <p:blipFill>
          <a:blip r:embed="rId4">
            <a:alphaModFix/>
          </a:blip>
          <a:stretch>
            <a:fillRect/>
          </a:stretch>
        </p:blipFill>
        <p:spPr>
          <a:xfrm>
            <a:off x="3482251" y="1490675"/>
            <a:ext cx="2357164" cy="2338400"/>
          </a:xfrm>
          <a:prstGeom prst="rect">
            <a:avLst/>
          </a:prstGeom>
          <a:noFill/>
          <a:ln>
            <a:noFill/>
          </a:ln>
        </p:spPr>
      </p:pic>
      <p:pic>
        <p:nvPicPr>
          <p:cNvPr id="315" name="Google Shape;315;p18"/>
          <p:cNvPicPr preferRelativeResize="0"/>
          <p:nvPr/>
        </p:nvPicPr>
        <p:blipFill>
          <a:blip r:embed="rId5">
            <a:alphaModFix/>
          </a:blip>
          <a:stretch>
            <a:fillRect/>
          </a:stretch>
        </p:blipFill>
        <p:spPr>
          <a:xfrm>
            <a:off x="6357926" y="1457350"/>
            <a:ext cx="2357175" cy="2338411"/>
          </a:xfrm>
          <a:prstGeom prst="rect">
            <a:avLst/>
          </a:prstGeom>
          <a:noFill/>
          <a:ln>
            <a:noFill/>
          </a:ln>
        </p:spPr>
      </p:pic>
      <p:sp>
        <p:nvSpPr>
          <p:cNvPr id="316" name="Google Shape;316;p18"/>
          <p:cNvSpPr txBox="1"/>
          <p:nvPr/>
        </p:nvSpPr>
        <p:spPr>
          <a:xfrm>
            <a:off x="518513" y="3902275"/>
            <a:ext cx="221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Label = 0: “background”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5000</a:t>
            </a:r>
            <a:endParaRPr>
              <a:latin typeface="Nunito"/>
              <a:ea typeface="Nunito"/>
              <a:cs typeface="Nunito"/>
              <a:sym typeface="Nunito"/>
            </a:endParaRPr>
          </a:p>
        </p:txBody>
      </p:sp>
      <p:sp>
        <p:nvSpPr>
          <p:cNvPr id="317" name="Google Shape;317;p18"/>
          <p:cNvSpPr txBox="1"/>
          <p:nvPr/>
        </p:nvSpPr>
        <p:spPr>
          <a:xfrm>
            <a:off x="3792138" y="3902275"/>
            <a:ext cx="205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Label = 1: “car”</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5000</a:t>
            </a:r>
            <a:endParaRPr>
              <a:latin typeface="Nunito"/>
              <a:ea typeface="Nunito"/>
              <a:cs typeface="Nunito"/>
              <a:sym typeface="Nunito"/>
            </a:endParaRPr>
          </a:p>
        </p:txBody>
      </p:sp>
      <p:sp>
        <p:nvSpPr>
          <p:cNvPr id="318" name="Google Shape;318;p18"/>
          <p:cNvSpPr txBox="1"/>
          <p:nvPr/>
        </p:nvSpPr>
        <p:spPr>
          <a:xfrm>
            <a:off x="6509613" y="3902275"/>
            <a:ext cx="205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Label = 2: “truck”</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5000</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RGB</a:t>
            </a:r>
            <a:endParaRPr/>
          </a:p>
        </p:txBody>
      </p:sp>
      <p:pic>
        <p:nvPicPr>
          <p:cNvPr id="324" name="Google Shape;324;p19"/>
          <p:cNvPicPr preferRelativeResize="0"/>
          <p:nvPr/>
        </p:nvPicPr>
        <p:blipFill>
          <a:blip r:embed="rId3">
            <a:alphaModFix/>
          </a:blip>
          <a:stretch>
            <a:fillRect/>
          </a:stretch>
        </p:blipFill>
        <p:spPr>
          <a:xfrm>
            <a:off x="486001" y="1597875"/>
            <a:ext cx="2357164" cy="2338400"/>
          </a:xfrm>
          <a:prstGeom prst="rect">
            <a:avLst/>
          </a:prstGeom>
          <a:noFill/>
          <a:ln>
            <a:noFill/>
          </a:ln>
        </p:spPr>
      </p:pic>
      <p:pic>
        <p:nvPicPr>
          <p:cNvPr id="325" name="Google Shape;325;p19"/>
          <p:cNvPicPr preferRelativeResize="0"/>
          <p:nvPr/>
        </p:nvPicPr>
        <p:blipFill>
          <a:blip r:embed="rId4">
            <a:alphaModFix/>
          </a:blip>
          <a:stretch>
            <a:fillRect/>
          </a:stretch>
        </p:blipFill>
        <p:spPr>
          <a:xfrm>
            <a:off x="6346488" y="1597875"/>
            <a:ext cx="2357164" cy="2338400"/>
          </a:xfrm>
          <a:prstGeom prst="rect">
            <a:avLst/>
          </a:prstGeom>
          <a:noFill/>
          <a:ln>
            <a:noFill/>
          </a:ln>
        </p:spPr>
      </p:pic>
      <p:pic>
        <p:nvPicPr>
          <p:cNvPr id="326" name="Google Shape;326;p19"/>
          <p:cNvPicPr preferRelativeResize="0"/>
          <p:nvPr/>
        </p:nvPicPr>
        <p:blipFill>
          <a:blip r:embed="rId5">
            <a:alphaModFix/>
          </a:blip>
          <a:stretch>
            <a:fillRect/>
          </a:stretch>
        </p:blipFill>
        <p:spPr>
          <a:xfrm>
            <a:off x="3416251" y="2672225"/>
            <a:ext cx="2357164" cy="2338400"/>
          </a:xfrm>
          <a:prstGeom prst="rect">
            <a:avLst/>
          </a:prstGeom>
          <a:noFill/>
          <a:ln>
            <a:noFill/>
          </a:ln>
        </p:spPr>
      </p:pic>
      <p:pic>
        <p:nvPicPr>
          <p:cNvPr id="327" name="Google Shape;327;p19"/>
          <p:cNvPicPr preferRelativeResize="0"/>
          <p:nvPr/>
        </p:nvPicPr>
        <p:blipFill rotWithShape="1">
          <a:blip r:embed="rId6">
            <a:alphaModFix/>
          </a:blip>
          <a:srcRect b="36721" l="62899" r="17930" t="31309"/>
          <a:stretch/>
        </p:blipFill>
        <p:spPr>
          <a:xfrm>
            <a:off x="3377575" y="173476"/>
            <a:ext cx="2434526" cy="2283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Detection</a:t>
            </a:r>
            <a:endParaRPr/>
          </a:p>
        </p:txBody>
      </p:sp>
      <p:pic>
        <p:nvPicPr>
          <p:cNvPr id="333" name="Google Shape;333;p20"/>
          <p:cNvPicPr preferRelativeResize="0"/>
          <p:nvPr/>
        </p:nvPicPr>
        <p:blipFill>
          <a:blip r:embed="rId3">
            <a:alphaModFix/>
          </a:blip>
          <a:stretch>
            <a:fillRect/>
          </a:stretch>
        </p:blipFill>
        <p:spPr>
          <a:xfrm>
            <a:off x="4685075" y="2087150"/>
            <a:ext cx="4038600" cy="1333500"/>
          </a:xfrm>
          <a:prstGeom prst="rect">
            <a:avLst/>
          </a:prstGeom>
          <a:noFill/>
          <a:ln>
            <a:noFill/>
          </a:ln>
        </p:spPr>
      </p:pic>
      <p:pic>
        <p:nvPicPr>
          <p:cNvPr id="334" name="Google Shape;334;p20"/>
          <p:cNvPicPr preferRelativeResize="0"/>
          <p:nvPr/>
        </p:nvPicPr>
        <p:blipFill>
          <a:blip r:embed="rId4">
            <a:alphaModFix/>
          </a:blip>
          <a:stretch>
            <a:fillRect/>
          </a:stretch>
        </p:blipFill>
        <p:spPr>
          <a:xfrm>
            <a:off x="404800" y="1615151"/>
            <a:ext cx="4038601" cy="2277487"/>
          </a:xfrm>
          <a:prstGeom prst="rect">
            <a:avLst/>
          </a:prstGeom>
          <a:noFill/>
          <a:ln>
            <a:noFill/>
          </a:ln>
        </p:spPr>
      </p:pic>
      <p:pic>
        <p:nvPicPr>
          <p:cNvPr id="335" name="Google Shape;335;p20"/>
          <p:cNvPicPr preferRelativeResize="0"/>
          <p:nvPr/>
        </p:nvPicPr>
        <p:blipFill>
          <a:blip r:embed="rId5">
            <a:alphaModFix/>
          </a:blip>
          <a:stretch>
            <a:fillRect/>
          </a:stretch>
        </p:blipFill>
        <p:spPr>
          <a:xfrm>
            <a:off x="1961050" y="4062450"/>
            <a:ext cx="756950" cy="686375"/>
          </a:xfrm>
          <a:prstGeom prst="rect">
            <a:avLst/>
          </a:prstGeom>
          <a:noFill/>
          <a:ln>
            <a:noFill/>
          </a:ln>
        </p:spPr>
      </p:pic>
      <p:sp>
        <p:nvSpPr>
          <p:cNvPr id="336" name="Google Shape;336;p20"/>
          <p:cNvSpPr txBox="1"/>
          <p:nvPr/>
        </p:nvSpPr>
        <p:spPr>
          <a:xfrm>
            <a:off x="2791150" y="3997788"/>
            <a:ext cx="756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100">
                <a:latin typeface="Nunito"/>
                <a:ea typeface="Nunito"/>
                <a:cs typeface="Nunito"/>
                <a:sym typeface="Nunito"/>
              </a:rPr>
              <a:t>?</a:t>
            </a:r>
            <a:endParaRPr b="1" sz="4100">
              <a:latin typeface="Nunito"/>
              <a:ea typeface="Nunito"/>
              <a:cs typeface="Nunito"/>
              <a:sym typeface="Nunito"/>
            </a:endParaRPr>
          </a:p>
        </p:txBody>
      </p:sp>
      <p:sp>
        <p:nvSpPr>
          <p:cNvPr id="337" name="Google Shape;337;p20"/>
          <p:cNvSpPr txBox="1"/>
          <p:nvPr/>
        </p:nvSpPr>
        <p:spPr>
          <a:xfrm>
            <a:off x="5216625" y="3959250"/>
            <a:ext cx="3242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Nunito"/>
                <a:ea typeface="Nunito"/>
                <a:cs typeface="Nunito"/>
                <a:sym typeface="Nunito"/>
              </a:rPr>
              <a:t>One way:</a:t>
            </a:r>
            <a:endParaRPr b="1" sz="2300">
              <a:latin typeface="Nunito"/>
              <a:ea typeface="Nunito"/>
              <a:cs typeface="Nunito"/>
              <a:sym typeface="Nunito"/>
            </a:endParaRPr>
          </a:p>
          <a:p>
            <a:pPr indent="0" lvl="0" marL="0" rtl="0" algn="ctr">
              <a:spcBef>
                <a:spcPts val="0"/>
              </a:spcBef>
              <a:spcAft>
                <a:spcPts val="0"/>
              </a:spcAft>
              <a:buNone/>
            </a:pPr>
            <a:r>
              <a:rPr b="1" lang="en" sz="2300">
                <a:latin typeface="Nunito"/>
                <a:ea typeface="Nunito"/>
                <a:cs typeface="Nunito"/>
                <a:sym typeface="Nunito"/>
              </a:rPr>
              <a:t>Sliding Windows</a:t>
            </a:r>
            <a:endParaRPr b="1" sz="2300">
              <a:latin typeface="Nunito"/>
              <a:ea typeface="Nunito"/>
              <a:cs typeface="Nunito"/>
              <a:sym typeface="Nunito"/>
            </a:endParaRPr>
          </a:p>
        </p:txBody>
      </p:sp>
      <p:sp>
        <p:nvSpPr>
          <p:cNvPr id="338" name="Google Shape;338;p20"/>
          <p:cNvSpPr/>
          <p:nvPr/>
        </p:nvSpPr>
        <p:spPr>
          <a:xfrm>
            <a:off x="4796525" y="1615150"/>
            <a:ext cx="3862500" cy="554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4790825" y="3355525"/>
            <a:ext cx="3873900" cy="554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1"/>
          <p:cNvPicPr preferRelativeResize="0"/>
          <p:nvPr/>
        </p:nvPicPr>
        <p:blipFill>
          <a:blip r:embed="rId3">
            <a:alphaModFix/>
          </a:blip>
          <a:stretch>
            <a:fillRect/>
          </a:stretch>
        </p:blipFill>
        <p:spPr>
          <a:xfrm>
            <a:off x="590625" y="1682154"/>
            <a:ext cx="2105251" cy="1390139"/>
          </a:xfrm>
          <a:prstGeom prst="rect">
            <a:avLst/>
          </a:prstGeom>
          <a:noFill/>
          <a:ln>
            <a:noFill/>
          </a:ln>
        </p:spPr>
      </p:pic>
      <p:pic>
        <p:nvPicPr>
          <p:cNvPr id="345" name="Google Shape;345;p21"/>
          <p:cNvPicPr preferRelativeResize="0"/>
          <p:nvPr/>
        </p:nvPicPr>
        <p:blipFill>
          <a:blip r:embed="rId4">
            <a:alphaModFix/>
          </a:blip>
          <a:stretch>
            <a:fillRect/>
          </a:stretch>
        </p:blipFill>
        <p:spPr>
          <a:xfrm>
            <a:off x="3040550" y="1664999"/>
            <a:ext cx="2059484" cy="1424463"/>
          </a:xfrm>
          <a:prstGeom prst="rect">
            <a:avLst/>
          </a:prstGeom>
          <a:noFill/>
          <a:ln>
            <a:noFill/>
          </a:ln>
        </p:spPr>
      </p:pic>
      <p:sp>
        <p:nvSpPr>
          <p:cNvPr id="346" name="Google Shape;346;p21"/>
          <p:cNvSpPr/>
          <p:nvPr/>
        </p:nvSpPr>
        <p:spPr>
          <a:xfrm>
            <a:off x="1005360" y="2182719"/>
            <a:ext cx="536700" cy="3891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21"/>
          <p:cNvCxnSpPr/>
          <p:nvPr/>
        </p:nvCxnSpPr>
        <p:spPr>
          <a:xfrm flipH="1" rot="10800000">
            <a:off x="1028708" y="1709809"/>
            <a:ext cx="2162700" cy="460800"/>
          </a:xfrm>
          <a:prstGeom prst="straightConnector1">
            <a:avLst/>
          </a:prstGeom>
          <a:noFill/>
          <a:ln cap="flat" cmpd="sng" w="38100">
            <a:solidFill>
              <a:srgbClr val="00FF00"/>
            </a:solidFill>
            <a:prstDash val="solid"/>
            <a:round/>
            <a:headEnd len="med" w="med" type="none"/>
            <a:tailEnd len="med" w="med" type="none"/>
          </a:ln>
        </p:spPr>
      </p:cxnSp>
      <p:cxnSp>
        <p:nvCxnSpPr>
          <p:cNvPr id="348" name="Google Shape;348;p21"/>
          <p:cNvCxnSpPr/>
          <p:nvPr/>
        </p:nvCxnSpPr>
        <p:spPr>
          <a:xfrm>
            <a:off x="997597" y="2567322"/>
            <a:ext cx="2224800" cy="395100"/>
          </a:xfrm>
          <a:prstGeom prst="straightConnector1">
            <a:avLst/>
          </a:prstGeom>
          <a:noFill/>
          <a:ln cap="flat" cmpd="sng" w="38100">
            <a:solidFill>
              <a:srgbClr val="00FF00"/>
            </a:solidFill>
            <a:prstDash val="solid"/>
            <a:round/>
            <a:headEnd len="med" w="med" type="none"/>
            <a:tailEnd len="med" w="med" type="none"/>
          </a:ln>
        </p:spPr>
      </p:cxnSp>
      <p:sp>
        <p:nvSpPr>
          <p:cNvPr id="349" name="Google Shape;349;p21"/>
          <p:cNvSpPr/>
          <p:nvPr/>
        </p:nvSpPr>
        <p:spPr>
          <a:xfrm>
            <a:off x="3191273" y="1710045"/>
            <a:ext cx="1908900" cy="12525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21"/>
          <p:cNvPicPr preferRelativeResize="0"/>
          <p:nvPr/>
        </p:nvPicPr>
        <p:blipFill>
          <a:blip r:embed="rId5">
            <a:alphaModFix/>
          </a:blip>
          <a:stretch>
            <a:fillRect/>
          </a:stretch>
        </p:blipFill>
        <p:spPr>
          <a:xfrm>
            <a:off x="5707567" y="1792401"/>
            <a:ext cx="1535975" cy="1169750"/>
          </a:xfrm>
          <a:prstGeom prst="rect">
            <a:avLst/>
          </a:prstGeom>
          <a:noFill/>
          <a:ln>
            <a:noFill/>
          </a:ln>
        </p:spPr>
      </p:pic>
      <p:sp>
        <p:nvSpPr>
          <p:cNvPr id="351" name="Google Shape;351;p21"/>
          <p:cNvSpPr txBox="1"/>
          <p:nvPr/>
        </p:nvSpPr>
        <p:spPr>
          <a:xfrm>
            <a:off x="7731250" y="2118250"/>
            <a:ext cx="1735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latin typeface="Nunito"/>
                <a:ea typeface="Nunito"/>
                <a:cs typeface="Nunito"/>
                <a:sym typeface="Nunito"/>
              </a:rPr>
              <a:t>Car!</a:t>
            </a:r>
            <a:endParaRPr b="1" sz="2900">
              <a:latin typeface="Nunito"/>
              <a:ea typeface="Nunito"/>
              <a:cs typeface="Nunito"/>
              <a:sym typeface="Nunito"/>
            </a:endParaRPr>
          </a:p>
        </p:txBody>
      </p:sp>
      <p:sp>
        <p:nvSpPr>
          <p:cNvPr id="352" name="Google Shape;352;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Detecting to Classifying Loops</a:t>
            </a:r>
            <a:endParaRPr/>
          </a:p>
        </p:txBody>
      </p:sp>
      <p:pic>
        <p:nvPicPr>
          <p:cNvPr id="353" name="Google Shape;353;p21"/>
          <p:cNvPicPr preferRelativeResize="0"/>
          <p:nvPr/>
        </p:nvPicPr>
        <p:blipFill>
          <a:blip r:embed="rId3">
            <a:alphaModFix/>
          </a:blip>
          <a:stretch>
            <a:fillRect/>
          </a:stretch>
        </p:blipFill>
        <p:spPr>
          <a:xfrm>
            <a:off x="1028700" y="3269826"/>
            <a:ext cx="1771479" cy="1169750"/>
          </a:xfrm>
          <a:prstGeom prst="rect">
            <a:avLst/>
          </a:prstGeom>
          <a:noFill/>
          <a:ln>
            <a:noFill/>
          </a:ln>
        </p:spPr>
      </p:pic>
      <p:sp>
        <p:nvSpPr>
          <p:cNvPr id="354" name="Google Shape;354;p21"/>
          <p:cNvSpPr/>
          <p:nvPr/>
        </p:nvSpPr>
        <p:spPr>
          <a:xfrm>
            <a:off x="1688642" y="3691032"/>
            <a:ext cx="451500" cy="327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21"/>
          <p:cNvCxnSpPr/>
          <p:nvPr/>
        </p:nvCxnSpPr>
        <p:spPr>
          <a:xfrm flipH="1" rot="10800000">
            <a:off x="1700275" y="3290850"/>
            <a:ext cx="1590600" cy="387600"/>
          </a:xfrm>
          <a:prstGeom prst="straightConnector1">
            <a:avLst/>
          </a:prstGeom>
          <a:noFill/>
          <a:ln cap="flat" cmpd="sng" w="38100">
            <a:solidFill>
              <a:srgbClr val="00FF00"/>
            </a:solidFill>
            <a:prstDash val="solid"/>
            <a:round/>
            <a:headEnd len="med" w="med" type="none"/>
            <a:tailEnd len="med" w="med" type="none"/>
          </a:ln>
        </p:spPr>
      </p:cxnSp>
      <p:cxnSp>
        <p:nvCxnSpPr>
          <p:cNvPr id="356" name="Google Shape;356;p21"/>
          <p:cNvCxnSpPr/>
          <p:nvPr/>
        </p:nvCxnSpPr>
        <p:spPr>
          <a:xfrm>
            <a:off x="1688100" y="4019725"/>
            <a:ext cx="1554900" cy="327300"/>
          </a:xfrm>
          <a:prstGeom prst="straightConnector1">
            <a:avLst/>
          </a:prstGeom>
          <a:noFill/>
          <a:ln cap="flat" cmpd="sng" w="38100">
            <a:solidFill>
              <a:srgbClr val="00FF00"/>
            </a:solidFill>
            <a:prstDash val="solid"/>
            <a:round/>
            <a:headEnd len="med" w="med" type="none"/>
            <a:tailEnd len="med" w="med" type="none"/>
          </a:ln>
        </p:spPr>
      </p:cxnSp>
      <p:pic>
        <p:nvPicPr>
          <p:cNvPr id="357" name="Google Shape;357;p21"/>
          <p:cNvPicPr preferRelativeResize="0"/>
          <p:nvPr/>
        </p:nvPicPr>
        <p:blipFill>
          <a:blip r:embed="rId5">
            <a:alphaModFix/>
          </a:blip>
          <a:stretch>
            <a:fillRect/>
          </a:stretch>
        </p:blipFill>
        <p:spPr>
          <a:xfrm>
            <a:off x="5267255" y="3371815"/>
            <a:ext cx="1292457" cy="984301"/>
          </a:xfrm>
          <a:prstGeom prst="rect">
            <a:avLst/>
          </a:prstGeom>
          <a:noFill/>
          <a:ln>
            <a:noFill/>
          </a:ln>
        </p:spPr>
      </p:pic>
      <p:sp>
        <p:nvSpPr>
          <p:cNvPr id="358" name="Google Shape;358;p21"/>
          <p:cNvSpPr txBox="1"/>
          <p:nvPr/>
        </p:nvSpPr>
        <p:spPr>
          <a:xfrm>
            <a:off x="7081312" y="3560616"/>
            <a:ext cx="1460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latin typeface="Nunito"/>
                <a:ea typeface="Nunito"/>
                <a:cs typeface="Nunito"/>
                <a:sym typeface="Nunito"/>
              </a:rPr>
              <a:t>…</a:t>
            </a:r>
            <a:r>
              <a:rPr b="1" lang="en" sz="2900">
                <a:latin typeface="Nunito"/>
                <a:ea typeface="Nunito"/>
                <a:cs typeface="Nunito"/>
                <a:sym typeface="Nunito"/>
              </a:rPr>
              <a:t>Car?</a:t>
            </a:r>
            <a:endParaRPr b="1" sz="2900">
              <a:latin typeface="Nunito"/>
              <a:ea typeface="Nunito"/>
              <a:cs typeface="Nunito"/>
              <a:sym typeface="Nunito"/>
            </a:endParaRPr>
          </a:p>
        </p:txBody>
      </p:sp>
      <p:sp>
        <p:nvSpPr>
          <p:cNvPr id="359" name="Google Shape;359;p21"/>
          <p:cNvSpPr txBox="1"/>
          <p:nvPr/>
        </p:nvSpPr>
        <p:spPr>
          <a:xfrm>
            <a:off x="3722945" y="4347057"/>
            <a:ext cx="1171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latin typeface="Nunito"/>
                <a:ea typeface="Nunito"/>
                <a:cs typeface="Nunito"/>
                <a:sym typeface="Nunito"/>
              </a:rPr>
              <a:t>…</a:t>
            </a:r>
            <a:endParaRPr b="1" sz="2900">
              <a:latin typeface="Nunito"/>
              <a:ea typeface="Nunito"/>
              <a:cs typeface="Nunito"/>
              <a:sym typeface="Nunito"/>
            </a:endParaRPr>
          </a:p>
        </p:txBody>
      </p:sp>
      <p:pic>
        <p:nvPicPr>
          <p:cNvPr id="360" name="Google Shape;360;p21"/>
          <p:cNvPicPr preferRelativeResize="0"/>
          <p:nvPr/>
        </p:nvPicPr>
        <p:blipFill>
          <a:blip r:embed="rId6">
            <a:alphaModFix/>
          </a:blip>
          <a:stretch>
            <a:fillRect/>
          </a:stretch>
        </p:blipFill>
        <p:spPr>
          <a:xfrm>
            <a:off x="3217049" y="3293278"/>
            <a:ext cx="1528598" cy="1088240"/>
          </a:xfrm>
          <a:prstGeom prst="rect">
            <a:avLst/>
          </a:prstGeom>
          <a:noFill/>
          <a:ln>
            <a:noFill/>
          </a:ln>
        </p:spPr>
      </p:pic>
      <p:sp>
        <p:nvSpPr>
          <p:cNvPr id="361" name="Google Shape;361;p21"/>
          <p:cNvSpPr/>
          <p:nvPr/>
        </p:nvSpPr>
        <p:spPr>
          <a:xfrm>
            <a:off x="3217052" y="3293287"/>
            <a:ext cx="1528500" cy="1053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5253200" y="2364550"/>
            <a:ext cx="290700" cy="2073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7407225" y="2364550"/>
            <a:ext cx="290700" cy="2073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4851025" y="3760325"/>
            <a:ext cx="290700" cy="2073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6675150" y="3772575"/>
            <a:ext cx="290700" cy="2073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